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54113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7175800" y="3764541"/>
            <a:ext cx="196550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7194550" y="2445301"/>
            <a:ext cx="20112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463369" y="3697536"/>
            <a:ext cx="264081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479800" y="2479613"/>
            <a:ext cx="228600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Joseph Humphries Elementary School Strategic Plan (South Atlanta Cluster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95728" y="3422650"/>
            <a:ext cx="2634078" cy="800100"/>
          </a:xfrm>
          <a:prstGeom prst="rect">
            <a:avLst/>
          </a:prstGeom>
          <a:solidFill>
            <a:srgbClr val="FFD5D5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AutoNum type="arabicPeriod"/>
              <a:defRPr/>
            </a:pPr>
            <a:r>
              <a:rPr lang="en-US" sz="750" b="1" dirty="0" smtClean="0">
                <a:solidFill>
                  <a:prstClr val="black"/>
                </a:solidFill>
                <a:latin typeface="Arial"/>
                <a:cs typeface="Arial"/>
              </a:rPr>
              <a:t>Build teacher capacity in core content areas,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prstClr val="black"/>
                </a:solidFill>
                <a:latin typeface="Arial"/>
                <a:cs typeface="Arial"/>
              </a:rPr>
              <a:t>       particularly reading, math, and science</a:t>
            </a:r>
          </a:p>
          <a:p>
            <a:pPr marL="228600" indent="-228600">
              <a:buAutoNum type="arabicPeriod" startAt="4"/>
              <a:defRPr/>
            </a:pPr>
            <a:endParaRPr lang="en-US" sz="75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28600" indent="-228600">
              <a:buAutoNum type="arabicPeriod" startAt="2"/>
              <a:defRPr/>
            </a:pPr>
            <a:r>
              <a:rPr lang="en-US" sz="750" b="1" dirty="0" smtClean="0">
                <a:solidFill>
                  <a:prstClr val="black"/>
                </a:solidFill>
                <a:latin typeface="Arial"/>
                <a:cs typeface="Arial"/>
              </a:rPr>
              <a:t>Recommend high- quality staff for vacant</a:t>
            </a:r>
          </a:p>
          <a:p>
            <a:pPr>
              <a:defRPr/>
            </a:pPr>
            <a:r>
              <a:rPr lang="en-US" sz="75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prstClr val="black"/>
                </a:solidFill>
                <a:latin typeface="Arial"/>
                <a:cs typeface="Arial"/>
              </a:rPr>
              <a:t>       positions</a:t>
            </a:r>
            <a:endParaRPr lang="en-US" sz="75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53065" y="3348933"/>
            <a:ext cx="3403385" cy="1077017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Provide targeted professional learning opportunities focused on the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    implementation of standards and STEM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Implement intentional vertical and horizontal alignment collaboration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    throughout school and cluster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Provide targeted professional learning opportunities focused on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     mathematics, reading and writing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Increase reading, math, and science endorsements and certifications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Implement criteria for hiring: staff recommendations, modeling a student lesson, student data review and reference check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lvl="0" algn="ctr"/>
            <a:endParaRPr lang="en-US" sz="70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9378" y="2109597"/>
            <a:ext cx="2642494" cy="1198753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225"/>
              </a:spcAft>
              <a:buAutoNum type="arabicPeriod"/>
            </a:pP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Improve the percent of students achieving at the</a:t>
            </a:r>
          </a:p>
          <a:p>
            <a:pPr>
              <a:spcAft>
                <a:spcPts val="225"/>
              </a:spcAft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       proficient and distinguished level on Georgia</a:t>
            </a:r>
          </a:p>
          <a:p>
            <a:pPr>
              <a:spcAft>
                <a:spcPts val="225"/>
              </a:spcAft>
            </a:pP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        Milestones Assessment.</a:t>
            </a:r>
          </a:p>
          <a:p>
            <a:pPr marL="228600" indent="-228600">
              <a:spcAft>
                <a:spcPts val="225"/>
              </a:spcAft>
              <a:buAutoNum type="arabicPeriod" startAt="2"/>
            </a:pP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Increase the number of students meeting high</a:t>
            </a:r>
          </a:p>
          <a:p>
            <a:pPr>
              <a:spcAft>
                <a:spcPts val="225"/>
              </a:spcAft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       growth </a:t>
            </a:r>
          </a:p>
          <a:p>
            <a:pPr>
              <a:spcAft>
                <a:spcPts val="225"/>
              </a:spcAft>
            </a:pP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3.     Increase student </a:t>
            </a:r>
            <a:r>
              <a:rPr lang="en-US" sz="750" b="1" dirty="0" err="1" smtClean="0">
                <a:solidFill>
                  <a:srgbClr val="000000"/>
                </a:solidFill>
                <a:latin typeface="Arial"/>
                <a:cs typeface="Arial"/>
              </a:rPr>
              <a:t>Lexile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 levels</a:t>
            </a:r>
          </a:p>
          <a:p>
            <a:pPr marL="228600" indent="-228600">
              <a:spcAft>
                <a:spcPts val="225"/>
              </a:spcAft>
              <a:buAutoNum type="arabicPlain" startAt="4"/>
            </a:pP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Implement STEM program model and STEM</a:t>
            </a:r>
          </a:p>
          <a:p>
            <a:pPr>
              <a:spcAft>
                <a:spcPts val="225"/>
              </a:spcAft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      </a:t>
            </a: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certification</a:t>
            </a:r>
          </a:p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9" name="Rectangle 8"/>
          <p:cNvSpPr/>
          <p:nvPr/>
        </p:nvSpPr>
        <p:spPr>
          <a:xfrm>
            <a:off x="3749991" y="2133600"/>
            <a:ext cx="3407425" cy="1130300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/>
              <a:buChar char="•"/>
            </a:pP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remediation and acceleration as indicated by data 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writing across the curriculum opportunities 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balanced literacy block to improve student comprehension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school-wide Accelerated Reader (AR) initiative 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 manipulatives and visuals to enhance concrete understanding of abstract math concepts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the Engineering Design Process across subject areas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 and celebrate increases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8146" y="557323"/>
            <a:ext cx="2648292" cy="94604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762" y="3478738"/>
            <a:ext cx="468279" cy="468279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57150" y="3915267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193974" y="535347"/>
            <a:ext cx="2659192" cy="93177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To cultivate a universal culture of excellence through collaboration, academic achievement, personal responsibility, respect and a commitment to service.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 performing cluster where every students graduate with college and career readiness.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1" y="551935"/>
            <a:ext cx="2581289" cy="93047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Our mission is to work collaboratively with families and community members to provide all students foundational preparation for college and career readiness.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Our vision is to develop critical thinkers and active learners who continuously reflect upon their knowledge.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06217" y="2095500"/>
            <a:ext cx="1658872" cy="4591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/>
              <a:buChar char="•"/>
            </a:pP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/>
              <a:buChar char="•"/>
            </a:pP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ELA, Math, &amp; Science Performance in “Proficient” and “ Distinguished” categories on Milestones EOG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Progress (percent of students’ meeting typical or high growth on Milestone EOG’s)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students’ scaled scores on STAR Reading, Early Literacy, and Mathematics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TKES - Teacher Effective Measure (TEM scores)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Progress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(percent of students meeting typical or high growth on Milestones EOG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of Student Perceptions on School Climate Survey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from Classroom Observations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School Partnerships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Projects Produced during STEM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</a:p>
          <a:p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Attendance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Culture Climate Survey Scores for Students Getting Along with Other Students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Climate Survey scores for teachers’ perceptions of student behavior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958170" y="1562652"/>
            <a:ext cx="49696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____Science, Technology, Engineering and Mathematics (STEM)______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Rounded Rectangle 38"/>
          <p:cNvSpPr/>
          <p:nvPr/>
        </p:nvSpPr>
        <p:spPr>
          <a:xfrm>
            <a:off x="806450" y="4526600"/>
            <a:ext cx="2609813" cy="10456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225"/>
              </a:spcAft>
              <a:buAutoNum type="arabicPeriod"/>
            </a:pPr>
            <a:r>
              <a:rPr lang="en-US" sz="750" b="1" dirty="0" smtClean="0">
                <a:solidFill>
                  <a:schemeClr val="tx1"/>
                </a:solidFill>
                <a:latin typeface="Arial"/>
                <a:cs typeface="Arial"/>
              </a:rPr>
              <a:t>Build systems to promote social and emotional</a:t>
            </a:r>
          </a:p>
          <a:p>
            <a:pPr>
              <a:spcAft>
                <a:spcPts val="225"/>
              </a:spcAft>
            </a:pPr>
            <a:r>
              <a:rPr lang="en-US" sz="7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schemeClr val="tx1"/>
                </a:solidFill>
                <a:latin typeface="Arial"/>
                <a:cs typeface="Arial"/>
              </a:rPr>
              <a:t>       awareness of students</a:t>
            </a:r>
            <a:endParaRPr lang="en-US" sz="75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225"/>
              </a:spcAft>
              <a:buAutoNum type="arabicPeriod" startAt="2"/>
            </a:pPr>
            <a:r>
              <a:rPr lang="en-US" sz="750" b="1" dirty="0" smtClean="0">
                <a:solidFill>
                  <a:schemeClr val="tx1"/>
                </a:solidFill>
                <a:latin typeface="Arial"/>
                <a:cs typeface="Arial"/>
              </a:rPr>
              <a:t>Build systems and resources to support STEM</a:t>
            </a:r>
          </a:p>
          <a:p>
            <a:pPr>
              <a:spcAft>
                <a:spcPts val="225"/>
              </a:spcAft>
            </a:pPr>
            <a:r>
              <a:rPr lang="en-US" sz="7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750" b="1" dirty="0" smtClean="0">
                <a:solidFill>
                  <a:schemeClr val="tx1"/>
                </a:solidFill>
                <a:latin typeface="Arial"/>
                <a:cs typeface="Arial"/>
              </a:rPr>
              <a:t>       implementation</a:t>
            </a:r>
            <a:endParaRPr lang="en-US" sz="75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16663" y="4546600"/>
            <a:ext cx="3427749" cy="984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 smtClean="0">
              <a:solidFill>
                <a:sysClr val="windowText" lastClr="000000"/>
              </a:solidFill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Develop business and education partnerships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Use wrap-around services to assist students and their families with emotional,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      mental, and physiological needs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Implement Social and Emotional Learning (SEL) for school staff, students, and parents </a:t>
            </a:r>
            <a:endParaRPr lang="en-US" sz="70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Facilitate the process of obtaining STEM certification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Build </a:t>
            </a:r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staff and community knowledge and support for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STEM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27105" y="5600700"/>
            <a:ext cx="3410957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Design and implement behavior goals for all  students to promote positive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     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interactions </a:t>
            </a:r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with adults and peers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Build parent capacity to understand student academic, attendance &amp; behavior expectations 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Increase effective communication to stakeholders </a:t>
            </a:r>
          </a:p>
          <a:p>
            <a:pPr marL="171450" lvl="0" indent="-171450">
              <a:buFont typeface="Arial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Provide a warm &amp; welcoming school environment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Implement student attendance initiative to decrease chronic absenteeism, recognize and celebrate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attendance</a:t>
            </a:r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32" name="Rounded Rectangle 39"/>
          <p:cNvSpPr/>
          <p:nvPr/>
        </p:nvSpPr>
        <p:spPr>
          <a:xfrm>
            <a:off x="793750" y="5658969"/>
            <a:ext cx="2597286" cy="925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/>
              <a:defRPr/>
            </a:pPr>
            <a:r>
              <a:rPr lang="en-US" sz="750" b="1" dirty="0" smtClean="0">
                <a:solidFill>
                  <a:prstClr val="black"/>
                </a:solidFill>
                <a:latin typeface="Arial"/>
                <a:cs typeface="Arial"/>
              </a:rPr>
              <a:t>Develop a positive, informed and engaged school culture</a:t>
            </a:r>
          </a:p>
          <a:p>
            <a:pPr>
              <a:defRPr/>
            </a:pPr>
            <a:endParaRPr lang="en-US" sz="750" b="1" dirty="0">
              <a:solidFill>
                <a:prstClr val="black"/>
              </a:solidFill>
              <a:latin typeface="Calibri"/>
            </a:endParaRPr>
          </a:p>
          <a:p>
            <a:pPr marL="228600" indent="-228600">
              <a:buAutoNum type="arabicPeriod" startAt="2"/>
              <a:defRPr/>
            </a:pPr>
            <a:r>
              <a:rPr lang="en-US" sz="750" b="1" dirty="0" smtClean="0">
                <a:solidFill>
                  <a:prstClr val="black"/>
                </a:solidFill>
                <a:latin typeface="Arial"/>
                <a:cs typeface="Arial"/>
              </a:rPr>
              <a:t>Increase student attendance and target individual chronic absenteeism </a:t>
            </a:r>
            <a:endParaRPr lang="en-US" sz="75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22886" y="4538626"/>
            <a:ext cx="367706" cy="3270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55397" y="49070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7850" y="5842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194" y="5649432"/>
            <a:ext cx="248330" cy="265496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126701" y="5898735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3428704" y="5781475"/>
            <a:ext cx="298746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441404" y="4897238"/>
            <a:ext cx="279696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7181554" y="4827388"/>
            <a:ext cx="209846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175500" y="5743375"/>
            <a:ext cx="203200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30550</TotalTime>
  <Words>628</Words>
  <Application>Microsoft Office PowerPoint</Application>
  <PresentationFormat>Letter Paper (8.5x11 in)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McNamee, Tamika</cp:lastModifiedBy>
  <cp:revision>323</cp:revision>
  <cp:lastPrinted>2017-12-12T19:47:52Z</cp:lastPrinted>
  <dcterms:created xsi:type="dcterms:W3CDTF">2015-11-10T14:08:41Z</dcterms:created>
  <dcterms:modified xsi:type="dcterms:W3CDTF">2019-05-22T12:20:16Z</dcterms:modified>
</cp:coreProperties>
</file>